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0" r:id="rId1"/>
  </p:sldMasterIdLst>
  <p:handoutMasterIdLst>
    <p:handoutMasterId r:id="rId16"/>
  </p:handoutMasterIdLst>
  <p:sldIdLst>
    <p:sldId id="273" r:id="rId2"/>
    <p:sldId id="274" r:id="rId3"/>
    <p:sldId id="276" r:id="rId4"/>
    <p:sldId id="275" r:id="rId5"/>
    <p:sldId id="279" r:id="rId6"/>
    <p:sldId id="278" r:id="rId7"/>
    <p:sldId id="260" r:id="rId8"/>
    <p:sldId id="280" r:id="rId9"/>
    <p:sldId id="281" r:id="rId10"/>
    <p:sldId id="263" r:id="rId11"/>
    <p:sldId id="265" r:id="rId12"/>
    <p:sldId id="269" r:id="rId13"/>
    <p:sldId id="282" r:id="rId14"/>
    <p:sldId id="271" r:id="rId15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C858"/>
    <a:srgbClr val="F1E005"/>
    <a:srgbClr val="FFFF99"/>
    <a:srgbClr val="CCFFCC"/>
    <a:srgbClr val="F0E730"/>
    <a:srgbClr val="A4D54B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30" autoAdjust="0"/>
    <p:restoredTop sz="94676" autoAdjust="0"/>
  </p:normalViewPr>
  <p:slideViewPr>
    <p:cSldViewPr>
      <p:cViewPr>
        <p:scale>
          <a:sx n="80" d="100"/>
          <a:sy n="80" d="100"/>
        </p:scale>
        <p:origin x="-2736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516572056399927E-2"/>
          <c:y val="2.3014824239323606E-2"/>
          <c:w val="0.97370427533767578"/>
          <c:h val="0.755691960152575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Численность населения, систематический занимающаяся физисческой культурой и спортом</c:v>
                </c:pt>
              </c:strCache>
            </c:strRef>
          </c:tx>
          <c:spPr>
            <a:gradFill rotWithShape="1">
              <a:gsLst>
                <a:gs pos="81000">
                  <a:srgbClr val="DEF5FA">
                    <a:lumMod val="90000"/>
                  </a:srgbClr>
                </a:gs>
                <a:gs pos="0">
                  <a:srgbClr val="00B0F0"/>
                </a:gs>
                <a:gs pos="100000">
                  <a:srgbClr val="00B0F0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2.214839424141749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8.8593576965669985E-3"/>
                  <c:y val="-7.35158978129022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/>
                      <a:t>38945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Sheet1!$B$1:$F$1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31556</c:v>
                </c:pt>
                <c:pt idx="1">
                  <c:v>36468</c:v>
                </c:pt>
                <c:pt idx="2">
                  <c:v>36468</c:v>
                </c:pt>
                <c:pt idx="3">
                  <c:v>40121</c:v>
                </c:pt>
                <c:pt idx="4">
                  <c:v>41313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Численность населения, занимающихся по видам спорта </c:v>
                </c:pt>
              </c:strCache>
            </c:strRef>
          </c:tx>
          <c:spPr>
            <a:gradFill rotWithShape="1">
              <a:gsLst>
                <a:gs pos="67500">
                  <a:srgbClr val="CCFFCC"/>
                </a:gs>
                <a:gs pos="0">
                  <a:srgbClr val="92D050"/>
                </a:gs>
                <a:gs pos="100000">
                  <a:srgbClr val="92D050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2.2148394241417496E-3"/>
                  <c:y val="-6.30590439651134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4.4296788482834993E-3"/>
                  <c:y val="4.1827455704013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4296788482834993E-3"/>
                  <c:y val="1.0457793342404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/>
                      <a:t>18625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Sheet1!$B$1:$F$1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Sheet1!$B$3:$F$3</c:f>
              <c:numCache>
                <c:formatCode>General</c:formatCode>
                <c:ptCount val="5"/>
                <c:pt idx="0">
                  <c:v>16542</c:v>
                </c:pt>
                <c:pt idx="1">
                  <c:v>17098</c:v>
                </c:pt>
                <c:pt idx="2">
                  <c:v>17098</c:v>
                </c:pt>
                <c:pt idx="3">
                  <c:v>19219</c:v>
                </c:pt>
                <c:pt idx="4">
                  <c:v>20001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012160"/>
        <c:axId val="98042624"/>
      </c:barChart>
      <c:catAx>
        <c:axId val="980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98042624"/>
        <c:crosses val="autoZero"/>
        <c:auto val="1"/>
        <c:lblAlgn val="ctr"/>
        <c:lblOffset val="100"/>
        <c:noMultiLvlLbl val="0"/>
      </c:catAx>
      <c:valAx>
        <c:axId val="980426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98012160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17258042672342633"/>
          <c:y val="0.84511844362972011"/>
          <c:w val="0.6764546908770489"/>
          <c:h val="0.131365650730165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5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8456375838926176E-2"/>
          <c:y val="6.043956043956044E-2"/>
          <c:w val="0.96644295302013428"/>
          <c:h val="0.65630730401485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Количество участников городских физкультурных и спортивных мероприятий</c:v>
                </c:pt>
              </c:strCache>
            </c:strRef>
          </c:tx>
          <c:spPr>
            <a:gradFill rotWithShape="1">
              <a:gsLst>
                <a:gs pos="0">
                  <a:srgbClr val="7D3C4A">
                    <a:shade val="51000"/>
                    <a:satMod val="130000"/>
                  </a:srgbClr>
                </a:gs>
                <a:gs pos="80000">
                  <a:srgbClr val="7D3C4A">
                    <a:lumMod val="40000"/>
                    <a:lumOff val="60000"/>
                  </a:srgbClr>
                </a:gs>
                <a:gs pos="100000">
                  <a:srgbClr val="7D3C4A">
                    <a:lumMod val="60000"/>
                    <a:lumOff val="40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Sheet1!$B$1:$F$1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21000</c:v>
                </c:pt>
                <c:pt idx="1">
                  <c:v>23700</c:v>
                </c:pt>
                <c:pt idx="2">
                  <c:v>24400</c:v>
                </c:pt>
                <c:pt idx="3">
                  <c:v>25600</c:v>
                </c:pt>
                <c:pt idx="4">
                  <c:v>26100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0"/>
                  <c:y val="-7.32689187724612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Sheet1!$B$1:$F$1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Sheet1!$B$3:$F$3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eparator>; </c:separator>
        </c:dLbls>
        <c:gapWidth val="100"/>
        <c:overlap val="-24"/>
        <c:axId val="99421568"/>
        <c:axId val="99423360"/>
      </c:barChart>
      <c:catAx>
        <c:axId val="99421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9942336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94233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99421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5675641355132712E-2"/>
          <c:y val="0.75618166995180647"/>
          <c:w val="0.76448187855758709"/>
          <c:h val="0.243818331471670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8456375838926176E-2"/>
          <c:y val="6.043956043956044E-2"/>
          <c:w val="0.96644295302013428"/>
          <c:h val="0.65630730401485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Sheet1!$B$1:$F$1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Количество городских физкультурных и спортивных мероприятий</c:v>
                </c:pt>
              </c:strCache>
            </c:strRef>
          </c:tx>
          <c:spPr>
            <a:gradFill rotWithShape="1">
              <a:gsLst>
                <a:gs pos="0">
                  <a:srgbClr val="474B78">
                    <a:shade val="51000"/>
                    <a:satMod val="130000"/>
                  </a:srgbClr>
                </a:gs>
                <a:gs pos="80000">
                  <a:srgbClr val="474B78">
                    <a:lumMod val="40000"/>
                    <a:lumOff val="60000"/>
                  </a:srgbClr>
                </a:gs>
                <a:gs pos="100000">
                  <a:srgbClr val="474B78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0"/>
                  <c:y val="-7.32689187724612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Sheet1!$B$1:$F$1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Sheet1!$B$3:$F$3</c:f>
              <c:numCache>
                <c:formatCode>General</c:formatCode>
                <c:ptCount val="5"/>
                <c:pt idx="0">
                  <c:v>261</c:v>
                </c:pt>
                <c:pt idx="1">
                  <c:v>263</c:v>
                </c:pt>
                <c:pt idx="2">
                  <c:v>265</c:v>
                </c:pt>
                <c:pt idx="3">
                  <c:v>265</c:v>
                </c:pt>
                <c:pt idx="4">
                  <c:v>269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eparator>; </c:separator>
        </c:dLbls>
        <c:gapWidth val="100"/>
        <c:overlap val="-24"/>
        <c:axId val="99473664"/>
        <c:axId val="105000960"/>
      </c:barChart>
      <c:catAx>
        <c:axId val="99473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500096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50009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99473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6785901745859266E-2"/>
          <c:y val="6.1519868755484083E-2"/>
          <c:w val="0.96801460396751005"/>
          <c:h val="0.748693443506028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Количество медалей, завоеванных спортсменами города Ханты-Мансийска</c:v>
                </c:pt>
              </c:strCache>
            </c:strRef>
          </c:tx>
          <c:spPr>
            <a:gradFill rotWithShape="1">
              <a:gsLst>
                <a:gs pos="61680">
                  <a:srgbClr val="39639D">
                    <a:lumMod val="60000"/>
                    <a:lumOff val="40000"/>
                  </a:srgbClr>
                </a:gs>
                <a:gs pos="0">
                  <a:srgbClr val="39639D">
                    <a:lumMod val="75000"/>
                  </a:srgbClr>
                </a:gs>
                <a:gs pos="100000">
                  <a:srgbClr val="39639D">
                    <a:lumMod val="7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Sheet1!$B$1:$F$1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430</c:v>
                </c:pt>
                <c:pt idx="1">
                  <c:v>497</c:v>
                </c:pt>
                <c:pt idx="2">
                  <c:v>514</c:v>
                </c:pt>
                <c:pt idx="3">
                  <c:v>517</c:v>
                </c:pt>
                <c:pt idx="4">
                  <c:v>527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Из них на окружных соревнованиях</c:v>
                </c:pt>
              </c:strCache>
            </c:strRef>
          </c:tx>
          <c:spPr>
            <a:gradFill rotWithShape="1">
              <a:gsLst>
                <a:gs pos="0">
                  <a:srgbClr val="DA1F28">
                    <a:lumMod val="75000"/>
                  </a:srgbClr>
                </a:gs>
                <a:gs pos="67000">
                  <a:srgbClr val="DA1F28">
                    <a:lumMod val="40000"/>
                    <a:lumOff val="60000"/>
                  </a:srgbClr>
                </a:gs>
                <a:gs pos="100000">
                  <a:srgbClr val="DA1F28">
                    <a:lumMod val="7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Sheet1!$B$1:$F$1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Sheet1!$B$3:$F$3</c:f>
              <c:numCache>
                <c:formatCode>General</c:formatCode>
                <c:ptCount val="5"/>
                <c:pt idx="0">
                  <c:v>273</c:v>
                </c:pt>
                <c:pt idx="1">
                  <c:v>298</c:v>
                </c:pt>
                <c:pt idx="2">
                  <c:v>305</c:v>
                </c:pt>
                <c:pt idx="3">
                  <c:v>308</c:v>
                </c:pt>
                <c:pt idx="4">
                  <c:v>311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206528"/>
        <c:axId val="105208064"/>
      </c:barChart>
      <c:catAx>
        <c:axId val="105206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5208064"/>
        <c:crosses val="autoZero"/>
        <c:auto val="1"/>
        <c:lblAlgn val="ctr"/>
        <c:lblOffset val="100"/>
        <c:noMultiLvlLbl val="0"/>
      </c:catAx>
      <c:valAx>
        <c:axId val="1052080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5206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5364337610668094E-2"/>
          <c:y val="0.90234654038783058"/>
          <c:w val="0.86347442608124014"/>
          <c:h val="6.14374559597711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  <c:txPr>
        <a:bodyPr/>
        <a:lstStyle/>
        <a:p>
          <a:pPr>
            <a:defRPr>
              <a:solidFill>
                <a:srgbClr val="0070C0"/>
              </a:solidFill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15 спортивных классов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Хоккей</c:v>
                </c:pt>
                <c:pt idx="1">
                  <c:v>Плавание</c:v>
                </c:pt>
                <c:pt idx="2">
                  <c:v>Каратэ</c:v>
                </c:pt>
                <c:pt idx="3">
                  <c:v>Спортивный туризм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52</c:v>
                </c:pt>
                <c:pt idx="1">
                  <c:v>247</c:v>
                </c:pt>
                <c:pt idx="2">
                  <c:v>96</c:v>
                </c:pt>
                <c:pt idx="3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400"/>
            </a:pPr>
            <a:endParaRPr lang="ru-RU"/>
          </a:p>
        </c:txPr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0.31507</cdr:x>
      <cdr:y>0.69811</cdr:y>
    </cdr:from>
    <cdr:to>
      <cdr:x>0.52055</cdr:x>
      <cdr:y>0.86792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56184" y="2664296"/>
          <a:ext cx="1080120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600" dirty="0" smtClean="0">
              <a:solidFill>
                <a:schemeClr val="bg1"/>
              </a:solidFill>
            </a:rPr>
            <a:t>247</a:t>
          </a:r>
        </a:p>
        <a:p xmlns:a="http://schemas.openxmlformats.org/drawingml/2006/main">
          <a:pPr algn="ctr"/>
          <a:r>
            <a:rPr lang="ru-RU" sz="1600" dirty="0" smtClean="0">
              <a:solidFill>
                <a:schemeClr val="bg1"/>
              </a:solidFill>
            </a:rPr>
            <a:t>человек</a:t>
          </a:r>
          <a:endParaRPr lang="ru-RU" sz="16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0.08219</cdr:x>
      <cdr:y>0.35849</cdr:y>
    </cdr:from>
    <cdr:to>
      <cdr:x>0.28767</cdr:x>
      <cdr:y>0.5283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32048" y="1368152"/>
          <a:ext cx="1080120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dirty="0" smtClean="0">
              <a:solidFill>
                <a:schemeClr val="bg1"/>
              </a:solidFill>
            </a:rPr>
            <a:t>96</a:t>
          </a:r>
        </a:p>
        <a:p xmlns:a="http://schemas.openxmlformats.org/drawingml/2006/main">
          <a:pPr algn="ctr"/>
          <a:r>
            <a:rPr lang="ru-RU" sz="1600" dirty="0" smtClean="0">
              <a:solidFill>
                <a:schemeClr val="bg1"/>
              </a:solidFill>
            </a:rPr>
            <a:t>человек</a:t>
          </a:r>
          <a:endParaRPr lang="ru-RU" sz="1600" dirty="0">
            <a:solidFill>
              <a:schemeClr val="bg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CC363-6AE2-4DE2-A82E-47154F957A5F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C82D53-62D4-4C32-8FD0-D39A89E3C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4050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7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7.pn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7" Type="http://schemas.openxmlformats.org/officeDocument/2006/relationships/image" Target="../media/image7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7" Type="http://schemas.openxmlformats.org/officeDocument/2006/relationships/image" Target="../media/image7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7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43627" y="2060848"/>
            <a:ext cx="7632848" cy="4104456"/>
          </a:xfrm>
          <a:prstGeom prst="roundRect">
            <a:avLst/>
          </a:prstGeom>
          <a:solidFill>
            <a:schemeClr val="bg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39671" y="2384884"/>
            <a:ext cx="6840760" cy="3456384"/>
          </a:xfrm>
          <a:prstGeom prst="round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перспективах развития физической культуры и спорта, в том числе по месту жительства, в целях формирования здорового образа жизни населения Ханты-Мансийского автономного округа – Югры </a:t>
            </a:r>
          </a:p>
          <a:p>
            <a:pPr algn="ctr"/>
            <a:endParaRPr lang="ru-RU" dirty="0"/>
          </a:p>
        </p:txBody>
      </p:sp>
      <p:pic>
        <p:nvPicPr>
          <p:cNvPr id="7" name="Picture 2" descr="C:\Users\tilna\Desktop\МОИ Документы\МОИ ДОКУМЕНТЫ\МЕРОПРИЯТИЯ\СПОРТИВНАЯ ЭЛИТА - 2016\Спортивная элита - 2016\Фото  спортивных мероприятий на ЭЛИТУ\IMG_50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74853">
            <a:off x="236712" y="238928"/>
            <a:ext cx="1575013" cy="11667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9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8" name="Picture 4" descr="C:\Users\tilna\Desktop\МОИ Документы\МОИ ДОКУМЕНТЫ\МЕРОПРИЯТИЯ\СПОРТИВНАЯ ЭЛИТА - 2016\Спортивная элита - 2016\Фото  спортивных мероприятий на ЭЛИТУ\16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5586">
            <a:off x="3336695" y="298310"/>
            <a:ext cx="1483842" cy="90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9" name="Picture 3" descr="C:\Users\tilna\Desktop\МОИ Документы\МОИ ДОКУМЕНТЫ\МЕРОПРИЯТИЯ\СПОРТИВНАЯ ЭЛИТА - 2016\Спортивная элита - 2016\Фото  спортивных мероприятий на ЭЛИТУ\IMG_289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7860">
            <a:off x="2381123" y="887120"/>
            <a:ext cx="1350000" cy="90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20000"/>
                <a:lumOff val="8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" name="Picture 5" descr="C:\Users\tilna\Desktop\МОИ Документы\МОИ ДОКУМЕНТЫ\МЕРОПРИЯТИЯ\СПОРТИВНАЯ ЭЛИТА - 2016\Спортивная элита - 2016\Фото  спортивных мероприятий на ЭЛИТУ\dsc-_14_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3545">
            <a:off x="1172555" y="1489725"/>
            <a:ext cx="1351319" cy="90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CFF66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1" name="Picture 6" descr="C:\Users\tilna\Desktop\МОИ Документы\МОИ ДОКУМЕНТЫ\МЕРОПРИЯТИЯ\СПОРТИВНАЯ ЭЛИТА - 2016\Спортивная элита - 2016\Фото  спортивных мероприятий на ЭЛИТУ\dsc_006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14433">
            <a:off x="235230" y="2196429"/>
            <a:ext cx="1351320" cy="90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99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12" name="Прямоугольник 11"/>
          <p:cNvSpPr/>
          <p:nvPr/>
        </p:nvSpPr>
        <p:spPr>
          <a:xfrm>
            <a:off x="4881376" y="646930"/>
            <a:ext cx="41443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Century" panose="02040604050505020304" pitchFamily="18" charset="0"/>
                <a:ea typeface="Batang" panose="02030600000101010101" pitchFamily="18" charset="-127"/>
              </a:rPr>
              <a:t>Управление физической культуры, </a:t>
            </a:r>
          </a:p>
          <a:p>
            <a:pPr algn="r"/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Century" panose="02040604050505020304" pitchFamily="18" charset="0"/>
                <a:ea typeface="Batang" panose="02030600000101010101" pitchFamily="18" charset="-127"/>
              </a:rPr>
              <a:t>спорта и молодежной политики </a:t>
            </a:r>
          </a:p>
          <a:p>
            <a:pPr algn="r"/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Century" panose="02040604050505020304" pitchFamily="18" charset="0"/>
                <a:ea typeface="Batang" panose="02030600000101010101" pitchFamily="18" charset="-127"/>
              </a:rPr>
              <a:t>Администрации города </a:t>
            </a:r>
            <a:endParaRPr lang="ru-RU" b="1" dirty="0" smtClean="0">
              <a:solidFill>
                <a:schemeClr val="bg2">
                  <a:lumMod val="25000"/>
                </a:schemeClr>
              </a:solidFill>
              <a:latin typeface="Century" panose="02040604050505020304" pitchFamily="18" charset="0"/>
              <a:ea typeface="Batang" panose="02030600000101010101" pitchFamily="18" charset="-127"/>
            </a:endParaRPr>
          </a:p>
          <a:p>
            <a:pPr algn="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entury" panose="02040604050505020304" pitchFamily="18" charset="0"/>
                <a:ea typeface="Batang" panose="02030600000101010101" pitchFamily="18" charset="-127"/>
              </a:rPr>
              <a:t>Ханты-Мансийска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Century" panose="02040604050505020304" pitchFamily="18" charset="0"/>
              <a:ea typeface="Batang" panose="02030600000101010101" pitchFamily="18" charset="-127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475" y="5841268"/>
            <a:ext cx="687383" cy="8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40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1520" y="-27384"/>
            <a:ext cx="8640960" cy="70609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Летняя кампания 2017 года</a:t>
            </a:r>
            <a:endParaRPr lang="ru-RU" sz="2000" dirty="0">
              <a:solidFill>
                <a:schemeClr val="accent4">
                  <a:lumMod val="75000"/>
                </a:schemeClr>
              </a:solidFill>
              <a:effectLst/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1151" y="692696"/>
            <a:ext cx="46129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Физкультурно-оздоровительная работа  проводилась 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 18 спортивных площадках города . 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Общий охват  организованными  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формами отдыха – </a:t>
            </a:r>
            <a:r>
              <a:rPr lang="ru-RU" sz="1400" b="1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4 599 </a:t>
            </a:r>
            <a:r>
              <a:rPr lang="ru-RU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( 2016г-4 967 )человек.</a:t>
            </a:r>
            <a:endParaRPr lang="ru-RU" sz="1400" b="1" dirty="0">
              <a:solidFill>
                <a:srgbClr val="0070C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8196" name="Picture 4" descr="E:\Фото\Фото(Факел 2 смена)\DSCN59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947" y="692696"/>
            <a:ext cx="3312501" cy="24843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9" name="TextBox 8"/>
          <p:cNvSpPr txBox="1"/>
          <p:nvPr/>
        </p:nvSpPr>
        <p:spPr>
          <a:xfrm>
            <a:off x="4499998" y="3293890"/>
            <a:ext cx="43823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Участниками  спортивно-оздоровительных лагерей 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 дневным пребыванием детей  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 базе муниципальных учреждений спорта стали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– 897 человека (2016 год-893  </a:t>
            </a:r>
            <a:r>
              <a:rPr lang="ru-RU" sz="1400" b="1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).</a:t>
            </a:r>
          </a:p>
        </p:txBody>
      </p:sp>
      <p:pic>
        <p:nvPicPr>
          <p:cNvPr id="8197" name="Picture 5" descr="C:\Users\tilna\Desktop\фото площадка 2016 г (37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446" y="1772816"/>
            <a:ext cx="3113514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CFFCC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8198" name="Picture 6" descr="C:\Users\tilna\Desktop\DSC_11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371963"/>
            <a:ext cx="3312368" cy="22082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20000"/>
                <a:lumOff val="8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8199" name="Picture 7" descr="C:\Users\tilna\Desktop\DSC_11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543" y="3978061"/>
            <a:ext cx="3148418" cy="20989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99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2078" y="5913076"/>
            <a:ext cx="687383" cy="8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35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1112" y="188640"/>
            <a:ext cx="7481776" cy="4572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Всероссийский физкультурно-спортивный комплекс «Готов к труду и обороне» (ВФСК «ГТО»)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effectLst/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9218" name="Picture 2" descr="E:\Фото\В газету по ГТО\IMG_48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381" y="1124091"/>
            <a:ext cx="2400000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CFFCC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9219" name="Picture 3" descr="E:\Фото\В газету по ГТО\IMG_062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256" y="3501008"/>
            <a:ext cx="2400000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9220" name="Picture 4" descr="E:\Фото\Владимир пост релиз\Y-eGBt_Tdg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95" y="3501008"/>
            <a:ext cx="2400000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99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9221" name="Picture 5" descr="E:\Фото\Владимир пост релиз\8988a5757daee3c2399d3ba61f43913b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24" y="1070561"/>
            <a:ext cx="2401071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7" name="TextBox 6"/>
          <p:cNvSpPr txBox="1"/>
          <p:nvPr/>
        </p:nvSpPr>
        <p:spPr>
          <a:xfrm>
            <a:off x="2966342" y="980728"/>
            <a:ext cx="3168352" cy="4622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По итогам окружного смотра-конкурса «Лучшее муниципальное образование по организации работы по внедрению ВФСК «ГТО» город Ханты-Мансийск занял почетное третье место. </a:t>
            </a:r>
            <a:endParaRPr lang="ru-RU" sz="12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600" dirty="0" smtClean="0"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600" dirty="0"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По </a:t>
            </a:r>
            <a:r>
              <a:rPr lang="ru-RU" sz="1600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результатам окружного Летнего Фестиваля ВФСК «ГТО» среди общеобразовательных организаций сборная команда города Ханты-Мансийска завоевала 3 общекомандное место. </a:t>
            </a:r>
            <a:endParaRPr lang="ru-RU" sz="1200" dirty="0">
              <a:solidFill>
                <a:srgbClr val="0070C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998" y="5805421"/>
            <a:ext cx="687383" cy="8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95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C:\Users\tilna\Desktop\МОИ Документы\МОИ ДОКУМЕНТЫ\МЕРОПРИЯТИЯ\СПОРТИВНАЯ ЭЛИТА - 2016\Спортивная элита - 2016\Фото  спортивных мероприятий на ЭЛИТУ\5907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725264"/>
            <a:ext cx="1620000" cy="108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20000"/>
                <a:lumOff val="8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251520" y="293742"/>
            <a:ext cx="8640960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hangingPunct="1"/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Сильнейшие спортсмены города Ханты-Мансийска показали высокие спортивные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результаты</a:t>
            </a:r>
            <a:endParaRPr lang="ru-RU" sz="2000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1" hangingPunct="1"/>
            <a:r>
              <a:rPr lang="ru-RU" sz="15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 числе:</a:t>
            </a:r>
          </a:p>
          <a:p>
            <a:pPr marL="285750" lvl="0" indent="-285750" algn="just" eaLnBrk="1" hangingPunct="1">
              <a:buFont typeface="Wingdings" panose="05000000000000000000" pitchFamily="2" charset="2"/>
              <a:buChar char="v"/>
            </a:pP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сборная </a:t>
            </a:r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города Ханты-Мансийска </a:t>
            </a: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стала серебряным призером  в Спартакиаде городов </a:t>
            </a:r>
            <a:r>
              <a:rPr lang="ru-RU" sz="15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районов </a:t>
            </a: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Ханты-Мансийского автономного округа – Югры и бронзовым в XIX Спартакиаде среди ветеранов спорта Ханты-Мансийского автономного округа – </a:t>
            </a:r>
            <a:r>
              <a:rPr lang="ru-RU" sz="15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Югры,</a:t>
            </a:r>
          </a:p>
          <a:p>
            <a:pPr marL="285750" lvl="0" indent="-285750" algn="just" eaLnBrk="1" hangingPunct="1">
              <a:buFont typeface="Wingdings" panose="05000000000000000000" pitchFamily="2" charset="2"/>
              <a:buChar char="v"/>
            </a:pP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Власенко </a:t>
            </a:r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Александра </a:t>
            </a: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стала победителем Кубка России по сноуборду, </a:t>
            </a:r>
            <a:endParaRPr lang="ru-RU" sz="15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eaLnBrk="1" hangingPunct="1">
              <a:buFont typeface="Wingdings" panose="05000000000000000000" pitchFamily="2" charset="2"/>
              <a:buChar char="v"/>
            </a:pP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Ширшова </a:t>
            </a:r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Александра </a:t>
            </a: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серебряный и бронзовый призер Кубка России по </a:t>
            </a:r>
            <a:r>
              <a:rPr lang="ru-RU" sz="15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сноуборду,</a:t>
            </a:r>
          </a:p>
          <a:p>
            <a:pPr marL="285750" lvl="0" indent="-285750" algn="just" eaLnBrk="1" hangingPunct="1">
              <a:buFont typeface="Wingdings" panose="05000000000000000000" pitchFamily="2" charset="2"/>
              <a:buChar char="v"/>
            </a:pP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Армяков </a:t>
            </a:r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Андрей </a:t>
            </a: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бронзовый призер Первенства России по сноуборду</a:t>
            </a:r>
            <a:r>
              <a:rPr lang="ru-RU" sz="15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285750" lvl="0" indent="-285750" algn="just" eaLnBrk="1" hangingPunct="1">
              <a:buFont typeface="Wingdings" panose="05000000000000000000" pitchFamily="2" charset="2"/>
              <a:buChar char="v"/>
            </a:pP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Перец Артем </a:t>
            </a: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 победителем Кубка России по </a:t>
            </a:r>
            <a:r>
              <a:rPr lang="ru-RU" sz="15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пауэрлифтингу,</a:t>
            </a:r>
          </a:p>
          <a:p>
            <a:pPr marL="285750" lvl="0" indent="-285750" algn="just" eaLnBrk="1" hangingPunct="1">
              <a:buFont typeface="Wingdings" panose="05000000000000000000" pitchFamily="2" charset="2"/>
              <a:buChar char="v"/>
            </a:pP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Давлетзянов </a:t>
            </a:r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</a:t>
            </a: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бронзовый призер Чемпионата России по </a:t>
            </a:r>
            <a:r>
              <a:rPr lang="ru-RU" sz="15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пауэрлифтингу,</a:t>
            </a:r>
          </a:p>
          <a:p>
            <a:pPr marL="285750" lvl="0" indent="-285750" algn="just" eaLnBrk="1" hangingPunct="1">
              <a:buFont typeface="Wingdings" panose="05000000000000000000" pitchFamily="2" charset="2"/>
              <a:buChar char="v"/>
            </a:pP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Абдуллаева </a:t>
            </a:r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Альмира </a:t>
            </a: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победитель Первенства Европы по пауэрлифтингу.  </a:t>
            </a:r>
            <a:endParaRPr lang="ru-RU" sz="15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eaLnBrk="1" hangingPunct="1">
              <a:buFont typeface="Wingdings" panose="05000000000000000000" pitchFamily="2" charset="2"/>
              <a:buChar char="v"/>
            </a:pP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Ватерполистки </a:t>
            </a:r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</a:t>
            </a: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Ханты-Мансийска стали бронзовыми призерами Первенства России по водному </a:t>
            </a:r>
            <a:r>
              <a:rPr lang="ru-RU" sz="15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поло.</a:t>
            </a:r>
          </a:p>
          <a:p>
            <a:pPr marL="285750" lvl="0" indent="-285750" algn="just" eaLnBrk="1" hangingPunct="1">
              <a:buFont typeface="Wingdings" panose="05000000000000000000" pitchFamily="2" charset="2"/>
              <a:buChar char="v"/>
            </a:pP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Юсупова, </a:t>
            </a:r>
            <a:r>
              <a:rPr lang="ru-RU" sz="15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воспитанница </a:t>
            </a: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МБУ «СК «Дружба</a:t>
            </a:r>
            <a:r>
              <a:rPr lang="ru-RU" sz="15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стала победителем   Чемпионата </a:t>
            </a: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России, </a:t>
            </a:r>
            <a:r>
              <a:rPr lang="ru-RU" sz="15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Международного турнира </a:t>
            </a: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боксу класса AIBA «Кубок Улан-Батора-2017», III </a:t>
            </a:r>
            <a:r>
              <a:rPr lang="ru-RU" sz="15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международного турнира </a:t>
            </a: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боксу среди женщин и юниорок «Балкан», XV </a:t>
            </a:r>
            <a:r>
              <a:rPr lang="ru-RU" sz="15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Кубка </a:t>
            </a: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мира среди нефтяных стран по боксу имени Фармана Салманова.</a:t>
            </a:r>
          </a:p>
          <a:p>
            <a:pPr algn="just" eaLnBrk="1" hangingPunct="1"/>
            <a:endParaRPr lang="ru-RU" altLang="ru-RU" sz="1600" dirty="0">
              <a:latin typeface="Times New Roman" pitchFamily="18" charset="0"/>
            </a:endParaRPr>
          </a:p>
        </p:txBody>
      </p:sp>
      <p:pic>
        <p:nvPicPr>
          <p:cNvPr id="13316" name="Picture 4" descr="C:\Users\tilna\Desktop\МОИ Документы\МОИ ДОКУМЕНТЫ\МЕРОПРИЯТИЯ\СПОРТИВНАЯ ЭЛИТА - 2016\Спортивная элита - 2016\Фото  спортивных мероприятий на ЭЛИТУ\0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085184"/>
            <a:ext cx="1919783" cy="108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99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3317" name="Picture 5" descr="C:\Users\tilna\Desktop\МОИ Документы\МОИ ДОКУМЕНТЫ\МЕРОПРИЯТИЯ\СПОРТИВНАЯ ЭЛИТА - 2016\Спортивная элита - 2016\Фото  спортивных мероприятий на ЭЛИТУ\26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85" y="4725264"/>
            <a:ext cx="1919783" cy="108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3315" name="Picture 3" descr="C:\Users\tilna\Desktop\МОИ Документы\МОИ ДОКУМЕНТЫ\МЕРОПРИЯТИЯ\СПОРТИВНАЯ ЭЛИТА - 2016\Спортивная элита - 2016\Фото  спортивных мероприятий на ЭЛИТУ\1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023" y="5085304"/>
            <a:ext cx="1619921" cy="108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CFFCC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3319" name="Picture 7" descr="C:\Users\tilna\Desktop\МОИ Документы\МОИ ДОКУМЕНТЫ\МЕРОПРИЯТИЯ\СПОРТИВНАЯ ЭЛИТА - 2016\Спортивная элита - 2016\Фото лауреатов\Дмитриев Александр  (2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712" y="4797152"/>
            <a:ext cx="1138576" cy="108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998" y="5805421"/>
            <a:ext cx="687383" cy="8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68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22087" y="260648"/>
            <a:ext cx="5832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Перспективы развития отрасли физической культуры и спорта в городе Ханты-Мансийске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176278" y="4235753"/>
            <a:ext cx="3996444" cy="2439585"/>
            <a:chOff x="4752020" y="3949614"/>
            <a:chExt cx="3996444" cy="2439585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4752020" y="3949614"/>
              <a:ext cx="3996444" cy="243958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4932040" y="4390953"/>
              <a:ext cx="3600400" cy="1848697"/>
            </a:xfrm>
            <a:prstGeom prst="roundRect">
              <a:avLst/>
            </a:prstGeom>
            <a:ln w="127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932040" y="4390953"/>
              <a:ext cx="3600400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успешного </a:t>
              </a:r>
              <a:r>
                <a:rPr lang="ru-RU" sz="1600" dirty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выступления спортсменов города Ханты-Мансийска на официальных окружных и всероссийских соревнованиях, поддержка развития спорта высших достижений, в том числе и адаптивного спорта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922150" y="3949614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Обеспечение</a:t>
              </a:r>
              <a:endParaRPr lang="ru-RU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p:grpSp>
        <p:nvGrpSpPr>
          <p:cNvPr id="48" name="Группа 47"/>
          <p:cNvGrpSpPr/>
          <p:nvPr/>
        </p:nvGrpSpPr>
        <p:grpSpPr>
          <a:xfrm>
            <a:off x="172276" y="989722"/>
            <a:ext cx="3264397" cy="2087820"/>
            <a:chOff x="356298" y="1223224"/>
            <a:chExt cx="3264397" cy="2087820"/>
          </a:xfrm>
        </p:grpSpPr>
        <p:grpSp>
          <p:nvGrpSpPr>
            <p:cNvPr id="33" name="Группа 32"/>
            <p:cNvGrpSpPr/>
            <p:nvPr/>
          </p:nvGrpSpPr>
          <p:grpSpPr>
            <a:xfrm>
              <a:off x="452343" y="1349903"/>
              <a:ext cx="3168352" cy="1961141"/>
              <a:chOff x="251520" y="1179827"/>
              <a:chExt cx="3168352" cy="1961141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251520" y="1179827"/>
                <a:ext cx="3168352" cy="196114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Скругленный прямоугольник 6"/>
              <p:cNvSpPr/>
              <p:nvPr/>
            </p:nvSpPr>
            <p:spPr>
              <a:xfrm>
                <a:off x="359532" y="1621167"/>
                <a:ext cx="2952328" cy="1356253"/>
              </a:xfrm>
              <a:prstGeom prst="roundRect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67544" y="1653981"/>
                <a:ext cx="2844316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600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школьного</a:t>
                </a:r>
                <a:r>
                  <a:rPr lang="ru-RU" sz="1600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массового спорта, адаптивной физической культуры и пропаганды здорового образа жизни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313638" y="1251835"/>
                <a:ext cx="1152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Развитие</a:t>
                </a:r>
                <a:endParaRPr lang="ru-RU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p:grpSp>
        <p:sp>
          <p:nvSpPr>
            <p:cNvPr id="42" name="Овал 41"/>
            <p:cNvSpPr/>
            <p:nvPr/>
          </p:nvSpPr>
          <p:spPr>
            <a:xfrm>
              <a:off x="356298" y="1223224"/>
              <a:ext cx="502872" cy="502872"/>
            </a:xfrm>
            <a:prstGeom prst="ellipse">
              <a:avLst/>
            </a:prstGeom>
            <a:ln>
              <a:solidFill>
                <a:srgbClr val="90C858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1</a:t>
              </a:r>
              <a:endParaRPr lang="ru-RU" b="1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4554237" y="951772"/>
            <a:ext cx="4375191" cy="2125770"/>
            <a:chOff x="4618156" y="1071319"/>
            <a:chExt cx="4375191" cy="2125770"/>
          </a:xfrm>
        </p:grpSpPr>
        <p:grpSp>
          <p:nvGrpSpPr>
            <p:cNvPr id="30" name="Группа 29"/>
            <p:cNvGrpSpPr/>
            <p:nvPr/>
          </p:nvGrpSpPr>
          <p:grpSpPr>
            <a:xfrm>
              <a:off x="4816883" y="1241004"/>
              <a:ext cx="4176464" cy="1956085"/>
              <a:chOff x="251520" y="3404808"/>
              <a:chExt cx="3816424" cy="2168284"/>
            </a:xfrm>
          </p:grpSpPr>
          <p:sp>
            <p:nvSpPr>
              <p:cNvPr id="13" name="Прямоугольник 12"/>
              <p:cNvSpPr/>
              <p:nvPr/>
            </p:nvSpPr>
            <p:spPr>
              <a:xfrm>
                <a:off x="251520" y="3404808"/>
                <a:ext cx="3816424" cy="216828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Скругленный прямоугольник 13"/>
              <p:cNvSpPr/>
              <p:nvPr/>
            </p:nvSpPr>
            <p:spPr>
              <a:xfrm>
                <a:off x="359532" y="3846148"/>
                <a:ext cx="3636404" cy="1567305"/>
              </a:xfrm>
              <a:prstGeom prst="roundRect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59532" y="3878963"/>
                <a:ext cx="3636404" cy="14670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600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детско-юношеского </a:t>
                </a:r>
                <a:r>
                  <a:rPr lang="ru-RU" sz="1600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спорта с целью обеспечения подготовки спортивного резерва для спортивных сборных Ханты-Мансийского автономного округа – Югры и Российской Федерации;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583668" y="3404808"/>
                <a:ext cx="1152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Развитие</a:t>
                </a:r>
                <a:endParaRPr lang="ru-RU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p:grpSp>
        <p:sp>
          <p:nvSpPr>
            <p:cNvPr id="44" name="Овал 43"/>
            <p:cNvSpPr/>
            <p:nvPr/>
          </p:nvSpPr>
          <p:spPr>
            <a:xfrm>
              <a:off x="4618156" y="1071319"/>
              <a:ext cx="502872" cy="502872"/>
            </a:xfrm>
            <a:prstGeom prst="ellipse">
              <a:avLst/>
            </a:prstGeom>
            <a:ln>
              <a:solidFill>
                <a:srgbClr val="90C858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2</a:t>
              </a:r>
            </a:p>
          </p:txBody>
        </p:sp>
      </p:grpSp>
      <p:sp>
        <p:nvSpPr>
          <p:cNvPr id="46" name="Овал 45"/>
          <p:cNvSpPr/>
          <p:nvPr/>
        </p:nvSpPr>
        <p:spPr>
          <a:xfrm>
            <a:off x="104862" y="4117207"/>
            <a:ext cx="502872" cy="502872"/>
          </a:xfrm>
          <a:prstGeom prst="ellipse">
            <a:avLst/>
          </a:prstGeom>
          <a:ln>
            <a:solidFill>
              <a:srgbClr val="90C858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ru-RU" b="1" dirty="0">
              <a:solidFill>
                <a:srgbClr val="0070C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51" name="Группа 50"/>
          <p:cNvGrpSpPr/>
          <p:nvPr/>
        </p:nvGrpSpPr>
        <p:grpSpPr>
          <a:xfrm>
            <a:off x="4772697" y="4294084"/>
            <a:ext cx="4145833" cy="2324077"/>
            <a:chOff x="4752964" y="4351261"/>
            <a:chExt cx="4145833" cy="2324077"/>
          </a:xfrm>
        </p:grpSpPr>
        <p:grpSp>
          <p:nvGrpSpPr>
            <p:cNvPr id="39" name="Группа 38"/>
            <p:cNvGrpSpPr/>
            <p:nvPr/>
          </p:nvGrpSpPr>
          <p:grpSpPr>
            <a:xfrm>
              <a:off x="4902353" y="4486277"/>
              <a:ext cx="3996444" cy="2189061"/>
              <a:chOff x="5111838" y="1167932"/>
              <a:chExt cx="3996444" cy="2189061"/>
            </a:xfrm>
          </p:grpSpPr>
          <p:sp>
            <p:nvSpPr>
              <p:cNvPr id="35" name="Прямоугольник 34"/>
              <p:cNvSpPr/>
              <p:nvPr/>
            </p:nvSpPr>
            <p:spPr>
              <a:xfrm>
                <a:off x="5111838" y="1167933"/>
                <a:ext cx="3996444" cy="218906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Скругленный прямоугольник 35"/>
              <p:cNvSpPr/>
              <p:nvPr/>
            </p:nvSpPr>
            <p:spPr>
              <a:xfrm>
                <a:off x="5291858" y="1609271"/>
                <a:ext cx="3600400" cy="1557883"/>
              </a:xfrm>
              <a:prstGeom prst="roundRect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291858" y="1609271"/>
                <a:ext cx="360040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600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открытой</a:t>
                </a:r>
                <a:r>
                  <a:rPr lang="ru-RU" sz="1600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конкурентной системы поддержки социально ориентированных некоммерческих организаций и передача услуг по реализации мероприятий в сфере физической культуры и спорта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281968" y="1167932"/>
                <a:ext cx="19624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Формирование</a:t>
                </a:r>
                <a:endParaRPr lang="ru-RU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p:grpSp>
        <p:sp>
          <p:nvSpPr>
            <p:cNvPr id="50" name="Овал 49"/>
            <p:cNvSpPr/>
            <p:nvPr/>
          </p:nvSpPr>
          <p:spPr>
            <a:xfrm>
              <a:off x="4752964" y="4351261"/>
              <a:ext cx="502872" cy="502872"/>
            </a:xfrm>
            <a:prstGeom prst="ellipse">
              <a:avLst/>
            </a:prstGeom>
            <a:ln>
              <a:solidFill>
                <a:srgbClr val="90C858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5</a:t>
              </a:r>
              <a:endParaRPr lang="ru-RU" b="1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p:pic>
        <p:nvPicPr>
          <p:cNvPr id="41" name="Рисунок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8813" y="5860938"/>
            <a:ext cx="687383" cy="814400"/>
          </a:xfrm>
          <a:prstGeom prst="rect">
            <a:avLst/>
          </a:prstGeom>
        </p:spPr>
      </p:pic>
      <p:grpSp>
        <p:nvGrpSpPr>
          <p:cNvPr id="49" name="Группа 48"/>
          <p:cNvGrpSpPr/>
          <p:nvPr/>
        </p:nvGrpSpPr>
        <p:grpSpPr>
          <a:xfrm>
            <a:off x="2676798" y="2721043"/>
            <a:ext cx="3333792" cy="1908580"/>
            <a:chOff x="2692373" y="2896060"/>
            <a:chExt cx="3333792" cy="1908580"/>
          </a:xfrm>
        </p:grpSpPr>
        <p:grpSp>
          <p:nvGrpSpPr>
            <p:cNvPr id="40" name="Группа 39"/>
            <p:cNvGrpSpPr/>
            <p:nvPr/>
          </p:nvGrpSpPr>
          <p:grpSpPr>
            <a:xfrm>
              <a:off x="2835796" y="3047159"/>
              <a:ext cx="3190369" cy="1757481"/>
              <a:chOff x="2686134" y="2913249"/>
              <a:chExt cx="3190369" cy="1757481"/>
            </a:xfrm>
          </p:grpSpPr>
          <p:sp>
            <p:nvSpPr>
              <p:cNvPr id="18" name="Прямоугольник 17"/>
              <p:cNvSpPr/>
              <p:nvPr/>
            </p:nvSpPr>
            <p:spPr>
              <a:xfrm>
                <a:off x="2686134" y="2913249"/>
                <a:ext cx="3168352" cy="175748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Скругленный прямоугольник 18"/>
              <p:cNvSpPr/>
              <p:nvPr/>
            </p:nvSpPr>
            <p:spPr>
              <a:xfrm>
                <a:off x="2794146" y="3373385"/>
                <a:ext cx="2952328" cy="1158239"/>
              </a:xfrm>
              <a:prstGeom prst="roundRect">
                <a:avLst/>
              </a:prstGeom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748252" y="2988324"/>
                <a:ext cx="1152128" cy="3850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Развитие</a:t>
                </a:r>
                <a:endParaRPr lang="ru-RU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2794147" y="3408530"/>
                <a:ext cx="3082356" cy="11230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600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спортивной </a:t>
                </a:r>
                <a:r>
                  <a:rPr lang="ru-RU" sz="1600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инфраструктуры, строительство быстровозводимых спортивных сооружений</a:t>
                </a:r>
              </a:p>
            </p:txBody>
          </p:sp>
        </p:grpSp>
        <p:sp>
          <p:nvSpPr>
            <p:cNvPr id="45" name="Овал 44"/>
            <p:cNvSpPr/>
            <p:nvPr/>
          </p:nvSpPr>
          <p:spPr>
            <a:xfrm>
              <a:off x="2692373" y="2896060"/>
              <a:ext cx="502872" cy="502872"/>
            </a:xfrm>
            <a:prstGeom prst="ellipse">
              <a:avLst/>
            </a:prstGeom>
            <a:ln>
              <a:solidFill>
                <a:srgbClr val="90C858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53994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7824" y="2708920"/>
            <a:ext cx="3183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Спасибо за внимание!</a:t>
            </a:r>
            <a:endParaRPr lang="ru-RU" sz="2400" b="1" dirty="0">
              <a:solidFill>
                <a:srgbClr val="0070C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532552"/>
            <a:ext cx="687383" cy="8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26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3154" y="153161"/>
            <a:ext cx="8623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Полномочия  Администрации города Ханты-Мансийска 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в сфере физической культуры и спорта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268695" y="1700808"/>
            <a:ext cx="8587649" cy="3024336"/>
            <a:chOff x="268695" y="3573016"/>
            <a:chExt cx="8587649" cy="302433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268695" y="3573016"/>
              <a:ext cx="8587649" cy="3024336"/>
            </a:xfrm>
            <a:prstGeom prst="roundRect">
              <a:avLst/>
            </a:prstGeom>
            <a:solidFill>
              <a:srgbClr val="CCFFCC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539552" y="4581128"/>
              <a:ext cx="8064896" cy="1728192"/>
            </a:xfrm>
            <a:prstGeom prst="roundRect">
              <a:avLst/>
            </a:prstGeom>
            <a:ln>
              <a:solidFill>
                <a:srgbClr val="CCFFCC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700" b="1" dirty="0" smtClean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-созданий </a:t>
              </a:r>
              <a:r>
                <a:rPr lang="ru-RU" sz="1700" b="1" dirty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условий, ориентирующих граждан на здоровый образ жизни, в том числе </a:t>
              </a:r>
              <a:r>
                <a:rPr lang="ru-RU" sz="1700" b="1" dirty="0" smtClean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на </a:t>
              </a:r>
              <a:r>
                <a:rPr lang="ru-RU" sz="1700" b="1" dirty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занятия физической культурой и спортом, увеличение количества граждан, </a:t>
              </a:r>
              <a:r>
                <a:rPr lang="ru-RU" sz="1700" b="1" dirty="0" smtClean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систематически </a:t>
              </a:r>
              <a:r>
                <a:rPr lang="ru-RU" sz="1700" b="1" dirty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занимающихся физической культурой и спортом;</a:t>
              </a:r>
            </a:p>
            <a:p>
              <a:pPr algn="ctr"/>
              <a:r>
                <a:rPr lang="ru-RU" sz="1700" b="1" dirty="0" smtClean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-создание </a:t>
              </a:r>
              <a:r>
                <a:rPr lang="ru-RU" sz="1700" b="1" dirty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условий для подготовки спортсменов города Ханты-Мансийска </a:t>
              </a:r>
              <a:r>
                <a:rPr lang="ru-RU" sz="1700" b="1" dirty="0" smtClean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для </a:t>
              </a:r>
              <a:r>
                <a:rPr lang="ru-RU" sz="1700" b="1" dirty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успешного выступления на официальных окружных и </a:t>
              </a:r>
              <a:r>
                <a:rPr lang="ru-RU" sz="1700" b="1" dirty="0" smtClean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всероссийских соревнованиях.</a:t>
              </a:r>
              <a:endParaRPr lang="ru-RU" sz="1700" b="1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93425" y="3644559"/>
              <a:ext cx="727280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Основные цели  реализации муниципальной программы </a:t>
              </a:r>
            </a:p>
            <a:p>
              <a:pPr algn="ctr"/>
              <a:r>
                <a:rPr lang="ru-RU" b="1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«Развитие физической культуры и спорта </a:t>
              </a:r>
              <a:endParaRPr lang="ru-RU" b="1" dirty="0" smtClean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pPr algn="ctr"/>
              <a:r>
                <a:rPr lang="ru-RU" b="1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в </a:t>
              </a:r>
              <a:r>
                <a:rPr lang="ru-RU" b="1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городе Ханты-Мансийске </a:t>
              </a:r>
              <a:r>
                <a:rPr lang="ru-RU" b="1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на </a:t>
              </a:r>
              <a:r>
                <a:rPr lang="ru-RU" b="1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2016-2020 годы</a:t>
              </a:r>
              <a:r>
                <a:rPr lang="ru-RU" b="1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»</a:t>
              </a:r>
              <a:endParaRPr lang="ru-RU" b="1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9884" y="3704549"/>
              <a:ext cx="687383" cy="8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3554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41805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Динамика развития физической культуры и спорта </a:t>
            </a:r>
            <a:b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в городе Ханты-Мансийске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Диаграмма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1114395"/>
              </p:ext>
            </p:extLst>
          </p:nvPr>
        </p:nvGraphicFramePr>
        <p:xfrm>
          <a:off x="323528" y="908720"/>
          <a:ext cx="8225562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4" descr="C:\Users\tilna\Desktop\МОИ Документы\МОИ ДОКУМЕНТЫ\МЕРОПРИЯТИЯ\СПОРТИВНАЯ ЭЛИТА - 2016\Спортивная элита - 2016\Фото  спортивных мероприятий на ЭЛИТУ\_DSC23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700158"/>
            <a:ext cx="3304755" cy="198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CFFCC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8" name="Picture 5" descr="C:\Users\tilna\Desktop\МОИ Документы\МОИ ДОКУМЕНТЫ\МЕРОПРИЯТИЯ\СПОРТИВНАЯ ЭЛИТА - 2016\Спортивная элита - 2016\Фото  спортивных мероприятий на ЭЛИТУ\20160921_13062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047" y="4509120"/>
            <a:ext cx="3268981" cy="198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99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7" name="Picture 3" descr="C:\Users\tilna\Desktop\МОИ Документы\МОИ ДОКУМЕНТЫ\МЕРОПРИЯТИЯ\СПОРТИВНАЯ ЭЛИТА - 2016\Спортивная элита - 2016\Фото  спортивных мероприятий на ЭЛИТУ\_DSC226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27" y="4189298"/>
            <a:ext cx="2981347" cy="198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492" y="5868545"/>
            <a:ext cx="687383" cy="8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662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0609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Учреждения спорта на территории города Ханты-Мансийска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effectLst/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516721" y="4496462"/>
            <a:ext cx="2592288" cy="2016224"/>
            <a:chOff x="3462679" y="3789040"/>
            <a:chExt cx="2592288" cy="2016224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3462679" y="3789040"/>
              <a:ext cx="2592288" cy="2016224"/>
            </a:xfrm>
            <a:prstGeom prst="roundRect">
              <a:avLst/>
            </a:prstGeom>
            <a:solidFill>
              <a:schemeClr val="bg2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2" name="Picture 13" descr="http://s47.radikal.ru/i116/1102/92/60d9fad3d7b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5896" y="3939557"/>
              <a:ext cx="2304256" cy="133418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/>
          </p:spPr>
        </p:pic>
        <p:sp>
          <p:nvSpPr>
            <p:cNvPr id="23" name="TextBox 22"/>
            <p:cNvSpPr txBox="1"/>
            <p:nvPr/>
          </p:nvSpPr>
          <p:spPr>
            <a:xfrm>
              <a:off x="3527884" y="5273742"/>
              <a:ext cx="25202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БУ  ХМАО-Югры «Спортивная </a:t>
              </a:r>
            </a:p>
            <a:p>
              <a:pPr algn="ctr"/>
              <a:r>
                <a:rPr lang="ru-RU" sz="1200" b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школа олимпийского резерва»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286297" y="2618925"/>
            <a:ext cx="2592288" cy="2016224"/>
            <a:chOff x="179512" y="2736561"/>
            <a:chExt cx="2592288" cy="2016224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79512" y="2736561"/>
              <a:ext cx="2592288" cy="2016224"/>
            </a:xfrm>
            <a:prstGeom prst="roundRect">
              <a:avLst/>
            </a:prstGeom>
            <a:solidFill>
              <a:schemeClr val="bg2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8" name="Picture 2" descr="http://ruchess.ru/images/stories/2011/khanty-cup/etap-1/01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936" y="2789076"/>
              <a:ext cx="2131439" cy="142822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/>
          </p:spPr>
        </p:pic>
        <p:sp>
          <p:nvSpPr>
            <p:cNvPr id="20" name="TextBox 19"/>
            <p:cNvSpPr txBox="1"/>
            <p:nvPr/>
          </p:nvSpPr>
          <p:spPr>
            <a:xfrm>
              <a:off x="179512" y="4229699"/>
              <a:ext cx="25202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АУ ХМАО-Югры</a:t>
              </a:r>
            </a:p>
            <a:p>
              <a:pPr algn="ctr"/>
              <a:r>
                <a:rPr lang="ru-RU" sz="1200" b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«Югорская шахматная академия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16721" y="662988"/>
            <a:ext cx="2592288" cy="2088232"/>
            <a:chOff x="581862" y="836712"/>
            <a:chExt cx="2592288" cy="2088232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81862" y="836712"/>
              <a:ext cx="2592288" cy="2088232"/>
            </a:xfrm>
            <a:prstGeom prst="roundRect">
              <a:avLst/>
            </a:prstGeom>
            <a:solidFill>
              <a:schemeClr val="bg2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13" name="Picture 8" descr="http://visit-hm.ru/wp-content/uploads/2015/12/F2a-cNiDRTU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960" y="924846"/>
              <a:ext cx="2273583" cy="145294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/>
          </p:spPr>
        </p:pic>
        <p:sp>
          <p:nvSpPr>
            <p:cNvPr id="17" name="TextBox 16"/>
            <p:cNvSpPr txBox="1"/>
            <p:nvPr/>
          </p:nvSpPr>
          <p:spPr>
            <a:xfrm>
              <a:off x="797886" y="2386138"/>
              <a:ext cx="2160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МБУ «Спортивный комплекс </a:t>
              </a:r>
            </a:p>
            <a:p>
              <a:pPr algn="ctr"/>
              <a:r>
                <a:rPr lang="ru-RU" sz="1200" b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«</a:t>
              </a:r>
              <a:r>
                <a:rPr lang="ru-RU" sz="1200" b="1" dirty="0" smtClean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Дружба</a:t>
              </a:r>
              <a:endParaRPr lang="ru-RU" sz="1200" b="1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3241228" y="1165553"/>
            <a:ext cx="2592288" cy="2093722"/>
            <a:chOff x="3635896" y="903522"/>
            <a:chExt cx="2592288" cy="2093722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3635896" y="903522"/>
              <a:ext cx="2592288" cy="2088232"/>
            </a:xfrm>
            <a:prstGeom prst="roundRect">
              <a:avLst/>
            </a:prstGeom>
            <a:solidFill>
              <a:schemeClr val="bg2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851920" y="2350913"/>
              <a:ext cx="21602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АУ ХМАО-Югры </a:t>
              </a:r>
            </a:p>
            <a:p>
              <a:pPr algn="ctr"/>
              <a:r>
                <a:rPr lang="ru-RU" sz="1200" b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«Конноспортивный клуб </a:t>
              </a:r>
            </a:p>
            <a:p>
              <a:pPr algn="ctr"/>
              <a:r>
                <a:rPr lang="ru-RU" sz="1200" b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«Мустанг»</a:t>
              </a:r>
            </a:p>
          </p:txBody>
        </p:sp>
        <p:pic>
          <p:nvPicPr>
            <p:cNvPr id="32" name="Picture 4" descr="http://old.hantymansiysk.roskazna.ru/file/separate_fs/67.131645.14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6121" y="981867"/>
              <a:ext cx="2246562" cy="146137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/>
          </p:spPr>
        </p:pic>
      </p:grpSp>
      <p:grpSp>
        <p:nvGrpSpPr>
          <p:cNvPr id="42" name="Группа 41"/>
          <p:cNvGrpSpPr/>
          <p:nvPr/>
        </p:nvGrpSpPr>
        <p:grpSpPr>
          <a:xfrm>
            <a:off x="3241228" y="3452346"/>
            <a:ext cx="2592288" cy="2088232"/>
            <a:chOff x="3436081" y="3464978"/>
            <a:chExt cx="2592288" cy="2088232"/>
          </a:xfrm>
        </p:grpSpPr>
        <p:sp>
          <p:nvSpPr>
            <p:cNvPr id="38" name="Скругленный прямоугольник 37"/>
            <p:cNvSpPr/>
            <p:nvPr/>
          </p:nvSpPr>
          <p:spPr>
            <a:xfrm>
              <a:off x="3436081" y="3464978"/>
              <a:ext cx="2592288" cy="2088232"/>
            </a:xfrm>
            <a:prstGeom prst="roundRect">
              <a:avLst/>
            </a:prstGeom>
            <a:solidFill>
              <a:schemeClr val="bg2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571992" y="4906879"/>
              <a:ext cx="23204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АУ  ПО ХМАО-Югры </a:t>
              </a:r>
            </a:p>
            <a:p>
              <a:pPr algn="ctr"/>
              <a:r>
                <a:rPr lang="ru-RU" sz="1200" b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«Югорский колледж-интернат</a:t>
              </a:r>
            </a:p>
            <a:p>
              <a:pPr algn="ctr"/>
              <a:r>
                <a:rPr lang="ru-RU" sz="1200" b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олимпийского резерва»</a:t>
              </a:r>
            </a:p>
          </p:txBody>
        </p:sp>
        <p:pic>
          <p:nvPicPr>
            <p:cNvPr id="41" name="Picture 19" descr="C:\Users\tilna\Desktop\ЮКИОР2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3" y="3535026"/>
              <a:ext cx="1855230" cy="144442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/>
          </p:spPr>
        </p:pic>
      </p:grpSp>
      <p:grpSp>
        <p:nvGrpSpPr>
          <p:cNvPr id="59" name="Группа 58"/>
          <p:cNvGrpSpPr/>
          <p:nvPr/>
        </p:nvGrpSpPr>
        <p:grpSpPr>
          <a:xfrm>
            <a:off x="6059235" y="4496462"/>
            <a:ext cx="2592288" cy="2088232"/>
            <a:chOff x="3453932" y="1096340"/>
            <a:chExt cx="2592288" cy="2088232"/>
          </a:xfrm>
        </p:grpSpPr>
        <p:sp>
          <p:nvSpPr>
            <p:cNvPr id="61" name="Скругленный прямоугольник 60"/>
            <p:cNvSpPr/>
            <p:nvPr/>
          </p:nvSpPr>
          <p:spPr>
            <a:xfrm>
              <a:off x="3453932" y="1096340"/>
              <a:ext cx="2592288" cy="2088232"/>
            </a:xfrm>
            <a:prstGeom prst="roundRect">
              <a:avLst/>
            </a:prstGeom>
            <a:solidFill>
              <a:schemeClr val="bg2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773046" y="2650899"/>
              <a:ext cx="20570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Детско-юношеская </a:t>
              </a:r>
            </a:p>
            <a:p>
              <a:pPr algn="ctr"/>
              <a:r>
                <a:rPr lang="ru-RU" sz="1200" b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спортивная школа «Югра»</a:t>
              </a:r>
            </a:p>
          </p:txBody>
        </p:sp>
      </p:grpSp>
      <p:pic>
        <p:nvPicPr>
          <p:cNvPr id="63" name="Picture 15" descr="http://images.aif.ru/000/391/f402cd3df9672b4fc19deb5d2631df6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863" y="4581128"/>
            <a:ext cx="2159999" cy="15633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7" name="Группа 56"/>
          <p:cNvGrpSpPr/>
          <p:nvPr/>
        </p:nvGrpSpPr>
        <p:grpSpPr>
          <a:xfrm>
            <a:off x="6263058" y="2644880"/>
            <a:ext cx="2592288" cy="2088232"/>
            <a:chOff x="6173176" y="2595457"/>
            <a:chExt cx="2592288" cy="2088232"/>
          </a:xfrm>
        </p:grpSpPr>
        <p:grpSp>
          <p:nvGrpSpPr>
            <p:cNvPr id="48" name="Группа 47"/>
            <p:cNvGrpSpPr/>
            <p:nvPr/>
          </p:nvGrpSpPr>
          <p:grpSpPr>
            <a:xfrm>
              <a:off x="6173176" y="2595457"/>
              <a:ext cx="2592288" cy="2088232"/>
              <a:chOff x="3453932" y="1096340"/>
              <a:chExt cx="2592288" cy="2088232"/>
            </a:xfrm>
          </p:grpSpPr>
          <p:sp>
            <p:nvSpPr>
              <p:cNvPr id="49" name="Скругленный прямоугольник 48"/>
              <p:cNvSpPr/>
              <p:nvPr/>
            </p:nvSpPr>
            <p:spPr>
              <a:xfrm>
                <a:off x="3453932" y="1096340"/>
                <a:ext cx="2592288" cy="2088232"/>
              </a:xfrm>
              <a:prstGeom prst="roundRect">
                <a:avLst/>
              </a:prstGeom>
              <a:solidFill>
                <a:schemeClr val="bg2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832970" y="2612946"/>
                <a:ext cx="189413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200" b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АУ ХМАО-Югры </a:t>
                </a:r>
              </a:p>
              <a:p>
                <a:pPr algn="ctr"/>
                <a:r>
                  <a:rPr lang="ru-RU" sz="1200" b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«</a:t>
                </a:r>
                <a:r>
                  <a:rPr lang="ru-RU" sz="1200" b="1" dirty="0" err="1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ЮграМегаСпорт</a:t>
                </a:r>
                <a:r>
                  <a:rPr lang="ru-RU" sz="1200" b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»</a:t>
                </a:r>
              </a:p>
            </p:txBody>
          </p:sp>
        </p:grpSp>
        <p:pic>
          <p:nvPicPr>
            <p:cNvPr id="55" name="Picture 18" descr="C:\Users\tilna\Desktop\ЮМС 1024x680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4839" y="2674079"/>
              <a:ext cx="2268884" cy="150668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/>
          </p:spPr>
        </p:pic>
      </p:grpSp>
      <p:grpSp>
        <p:nvGrpSpPr>
          <p:cNvPr id="51" name="Группа 50"/>
          <p:cNvGrpSpPr/>
          <p:nvPr/>
        </p:nvGrpSpPr>
        <p:grpSpPr>
          <a:xfrm>
            <a:off x="6059235" y="672833"/>
            <a:ext cx="2592288" cy="2088232"/>
            <a:chOff x="6249545" y="657498"/>
            <a:chExt cx="2592288" cy="2088232"/>
          </a:xfrm>
        </p:grpSpPr>
        <p:grpSp>
          <p:nvGrpSpPr>
            <p:cNvPr id="43" name="Группа 42"/>
            <p:cNvGrpSpPr/>
            <p:nvPr/>
          </p:nvGrpSpPr>
          <p:grpSpPr>
            <a:xfrm>
              <a:off x="6249545" y="657498"/>
              <a:ext cx="2592288" cy="2088232"/>
              <a:chOff x="3635896" y="903522"/>
              <a:chExt cx="2592288" cy="2088232"/>
            </a:xfrm>
          </p:grpSpPr>
          <p:sp>
            <p:nvSpPr>
              <p:cNvPr id="44" name="Скругленный прямоугольник 43"/>
              <p:cNvSpPr/>
              <p:nvPr/>
            </p:nvSpPr>
            <p:spPr>
              <a:xfrm>
                <a:off x="3635896" y="903522"/>
                <a:ext cx="2592288" cy="2088232"/>
              </a:xfrm>
              <a:prstGeom prst="roundRect">
                <a:avLst/>
              </a:prstGeom>
              <a:solidFill>
                <a:schemeClr val="bg2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3984973" y="2535680"/>
                <a:ext cx="18941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200" b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МБУ</a:t>
                </a:r>
                <a:r>
                  <a:rPr lang="ru-RU" sz="1400" b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  <a:r>
                  <a:rPr lang="ru-RU" sz="1200" b="1" dirty="0" smtClean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«СШОР»</a:t>
                </a:r>
                <a:endParaRPr lang="ru-RU" sz="1200" b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p:grpSp>
        <p:pic>
          <p:nvPicPr>
            <p:cNvPr id="47" name="Picture 22" descr="C:\Users\tilna\Desktop\b484a8fa3f3ff96d117e056f89a1243f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4839" y="751122"/>
              <a:ext cx="2361700" cy="156405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/>
          </p:spPr>
        </p:pic>
      </p:grpSp>
      <p:pic>
        <p:nvPicPr>
          <p:cNvPr id="64" name="Рисунок 6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528" y="5906753"/>
            <a:ext cx="687383" cy="8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95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276497"/>
              </p:ext>
            </p:extLst>
          </p:nvPr>
        </p:nvGraphicFramePr>
        <p:xfrm>
          <a:off x="251520" y="908720"/>
          <a:ext cx="4607560" cy="2422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8597592"/>
              </p:ext>
            </p:extLst>
          </p:nvPr>
        </p:nvGraphicFramePr>
        <p:xfrm>
          <a:off x="4907220" y="908720"/>
          <a:ext cx="3888432" cy="24276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43204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Городские физкультурные и спортивные мероприятия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effectLst/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8" name="Picture 2" descr="C:\Users\tilna\Desktop\МОИ Документы\МОИ ДОКУМЕНТЫ\МЕРОПРИЯТИЯ\СПОРТИВНАЯ ЭЛИТА - 2016\Спортивная элита - 2016\Фото  спортивных мероприятий на ЭЛИТУ\IMG_595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89040"/>
            <a:ext cx="2968550" cy="198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10" name="Picture 4" descr="C:\Users\tilna\Desktop\МОИ Документы\МОИ ДОКУМЕНТЫ\МЕРОПРИЯТИЯ\СПОРТИВНАЯ ЭЛИТА - 2016\Спортивная элита - 2016\Фото  спортивных мероприятий на ЭЛИТУ\DSC0837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597" y="3789040"/>
            <a:ext cx="3526875" cy="198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99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9" name="Picture 3" descr="C:\Users\tilna\Desktop\МОИ Документы\МОИ ДОКУМЕНТЫ\МЕРОПРИЯТИЯ\СПОРТИВНАЯ ЭЛИТА - 2016\Спортивная элита - 2016\Фото  спортивных мероприятий на ЭЛИТУ\IMG_974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128" y="4437112"/>
            <a:ext cx="2970000" cy="198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080" y="5913076"/>
            <a:ext cx="687383" cy="8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535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1520" y="-27384"/>
            <a:ext cx="8640960" cy="706090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Результаты участия сборных команд города Ханты-Мансийска в окружных и всероссийских спортивных мероприятиях</a:t>
            </a:r>
            <a:endParaRPr lang="ru-RU" sz="1600" b="1" dirty="0">
              <a:solidFill>
                <a:schemeClr val="accent4">
                  <a:lumMod val="75000"/>
                </a:schemeClr>
              </a:solidFill>
              <a:effectLst/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aphicFrame>
        <p:nvGraphicFramePr>
          <p:cNvPr id="6" name="Диаграмма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0505305"/>
              </p:ext>
            </p:extLst>
          </p:nvPr>
        </p:nvGraphicFramePr>
        <p:xfrm>
          <a:off x="251520" y="188640"/>
          <a:ext cx="8763479" cy="3506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5" descr="C:\Users\tilna\Desktop\МОИ Документы\МОИ ДОКУМЕНТЫ\МЕРОПРИЯТИЯ\СПОРТИВНАЯ ЭЛИТА - 2016\Спортивная элита - 2016\Фото  спортивных мероприятий на ЭЛИТУ\_DSC20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17272"/>
            <a:ext cx="3252378" cy="2160000"/>
          </a:xfrm>
          <a:prstGeom prst="ellipse">
            <a:avLst/>
          </a:prstGeom>
          <a:ln w="190500" cap="rnd">
            <a:solidFill>
              <a:srgbClr val="FFFF99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pic>
        <p:nvPicPr>
          <p:cNvPr id="8" name="Picture 7" descr="C:\Users\tilna\Desktop\МОИ Документы\МОИ ДОКУМЕНТЫ\МЕРОПРИЯТИЯ\СПОРТИВНАЯ ЭЛИТА - 2016\Спортивная элита - 2016\Фото  спортивных мероприятий на ЭЛИТУ\IMG_349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488" y="3717032"/>
            <a:ext cx="3240000" cy="2160000"/>
          </a:xfrm>
          <a:prstGeom prst="ellipse">
            <a:avLst/>
          </a:prstGeom>
          <a:ln w="190500" cap="rnd">
            <a:solidFill>
              <a:srgbClr val="CCFFCC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pic>
        <p:nvPicPr>
          <p:cNvPr id="9" name="Picture 6" descr="C:\Users\tilna\Desktop\МОИ Документы\МОИ ДОКУМЕНТЫ\МЕРОПРИЯТИЯ\СПОРТИВНАЯ ЭЛИТА - 2016\Спортивная элита - 2016\Фото  спортивных мероприятий на ЭЛИТУ\dsc_015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09481"/>
            <a:ext cx="3168352" cy="2112235"/>
          </a:xfrm>
          <a:prstGeom prst="ellipse">
            <a:avLst/>
          </a:prstGeom>
          <a:ln w="190500" cap="rnd">
            <a:solidFill>
              <a:schemeClr val="bg2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243" y="5810083"/>
            <a:ext cx="687383" cy="8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601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ialcon.ru/images/articles/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10" y="260648"/>
            <a:ext cx="3987508" cy="4387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dialcon.ru/images/articles/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414496"/>
            <a:ext cx="3960440" cy="124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sc-liliya.ru/upload/iblock/f62/f62c15c8f932dab21c46cc5f2f42166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888216"/>
            <a:ext cx="3384376" cy="451250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903120" y="116632"/>
            <a:ext cx="7481776" cy="45720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accent4">
                    <a:lumMod val="75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Спортивное мастерство</a:t>
            </a:r>
            <a:endParaRPr lang="ru-RU" sz="1800" b="1" dirty="0">
              <a:solidFill>
                <a:schemeClr val="accent4">
                  <a:lumMod val="75000"/>
                </a:schemeClr>
              </a:solidFill>
              <a:effectLst/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0286" y="4221088"/>
            <a:ext cx="446378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Спортсменам города Ханты-Мансийска присвоено :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16 спортивных званий, 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из них  мастер спорта России – 14 человек,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Заслуженный мастер спорта – 1 человек,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Мастер спорта международного класса – 1 человек,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1478 спортивно-массовых разрядов 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(2016 год – 1 340человек), из них: КМС – 14 человека,</a:t>
            </a:r>
          </a:p>
          <a:p>
            <a:pPr algn="ctr"/>
            <a:r>
              <a:rPr lang="en-US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ru-RU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спортивный</a:t>
            </a:r>
            <a:r>
              <a:rPr lang="en-US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разряд – </a:t>
            </a:r>
            <a:r>
              <a:rPr lang="ru-RU" sz="1400" b="1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r>
              <a:rPr lang="ru-RU" sz="14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 человек</a:t>
            </a:r>
            <a:r>
              <a:rPr lang="ru-RU" sz="1400" b="1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ru-RU" sz="1400" b="1" dirty="0" smtClean="0">
              <a:solidFill>
                <a:srgbClr val="0070C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756" y="5845044"/>
            <a:ext cx="687383" cy="8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43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43204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Спорт в общеобразовательных школах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effectLst/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603446882"/>
              </p:ext>
            </p:extLst>
          </p:nvPr>
        </p:nvGraphicFramePr>
        <p:xfrm>
          <a:off x="107504" y="836712"/>
          <a:ext cx="5256584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1"/>
          <p:cNvSpPr txBox="1"/>
          <p:nvPr/>
        </p:nvSpPr>
        <p:spPr>
          <a:xfrm rot="18845677">
            <a:off x="1773032" y="1799692"/>
            <a:ext cx="1225050" cy="64807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52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человека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0" name="TextBox 1"/>
          <p:cNvSpPr txBox="1"/>
          <p:nvPr/>
        </p:nvSpPr>
        <p:spPr>
          <a:xfrm rot="20881654">
            <a:off x="1408558" y="1627394"/>
            <a:ext cx="740990" cy="32403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26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973" y="1380778"/>
            <a:ext cx="2233613" cy="1485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992" y="2996952"/>
            <a:ext cx="2147377" cy="1431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360998" y="2497346"/>
            <a:ext cx="2265366" cy="369332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C00000"/>
                </a:solidFill>
              </a:rPr>
              <a:t>МБОУ «Гимназия №1»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342096" y="4243312"/>
            <a:ext cx="2265366" cy="369332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C00000"/>
                </a:solidFill>
              </a:rPr>
              <a:t>МБОУ «СОШ №</a:t>
            </a:r>
            <a:r>
              <a:rPr lang="ru-RU" sz="1400" dirty="0" smtClean="0">
                <a:solidFill>
                  <a:srgbClr val="C00000"/>
                </a:solidFill>
              </a:rPr>
              <a:t>1»</a:t>
            </a:r>
            <a:endParaRPr lang="ru-RU" sz="14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418" y="4810280"/>
            <a:ext cx="2011960" cy="1336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6435556" y="5961681"/>
            <a:ext cx="2265366" cy="369332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C00000"/>
                </a:solidFill>
              </a:rPr>
              <a:t>МБОУ «СОШ </a:t>
            </a:r>
            <a:r>
              <a:rPr lang="ru-RU" sz="1400" dirty="0" smtClean="0">
                <a:solidFill>
                  <a:srgbClr val="C00000"/>
                </a:solidFill>
              </a:rPr>
              <a:t>№6»</a:t>
            </a:r>
            <a:endParaRPr lang="ru-RU" sz="1400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491462"/>
            <a:ext cx="2376264" cy="1586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3259297" y="5961681"/>
            <a:ext cx="2265366" cy="369332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C00000"/>
                </a:solidFill>
              </a:rPr>
              <a:t>МБОУ «СОШ </a:t>
            </a:r>
            <a:r>
              <a:rPr lang="ru-RU" sz="1400" dirty="0" smtClean="0">
                <a:solidFill>
                  <a:srgbClr val="C00000"/>
                </a:solidFill>
              </a:rPr>
              <a:t>№4»</a:t>
            </a:r>
            <a:endParaRPr lang="ru-RU" sz="1400" dirty="0">
              <a:solidFill>
                <a:srgbClr val="C00000"/>
              </a:solidFill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28378" y="4855562"/>
            <a:ext cx="3965259" cy="1133171"/>
            <a:chOff x="442771" y="4737080"/>
            <a:chExt cx="3965259" cy="1133171"/>
          </a:xfrm>
        </p:grpSpPr>
        <p:sp>
          <p:nvSpPr>
            <p:cNvPr id="17" name="Прямоугольник 16"/>
            <p:cNvSpPr/>
            <p:nvPr/>
          </p:nvSpPr>
          <p:spPr>
            <a:xfrm rot="20063656">
              <a:off x="714520" y="4737080"/>
              <a:ext cx="3412812" cy="1133171"/>
            </a:xfrm>
            <a:prstGeom prst="rect">
              <a:avLst/>
            </a:prstGeom>
            <a:solidFill>
              <a:schemeClr val="lt1">
                <a:alpha val="0"/>
              </a:schemeClr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20019190">
              <a:off x="442771" y="4915209"/>
              <a:ext cx="396525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 smtClean="0">
                  <a:solidFill>
                    <a:srgbClr val="FF0000"/>
                  </a:solidFill>
                </a:rPr>
                <a:t>Спортивный клуб «Волна» лауреат </a:t>
              </a:r>
              <a:r>
                <a:rPr lang="ru-RU" sz="1400" b="1" dirty="0">
                  <a:solidFill>
                    <a:srgbClr val="FF0000"/>
                  </a:solidFill>
                </a:rPr>
                <a:t>конкурса «Спортивная элита </a:t>
              </a:r>
              <a:endParaRPr lang="ru-RU" sz="1400" b="1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ru-RU" sz="1400" b="1" dirty="0" smtClean="0">
                  <a:solidFill>
                    <a:srgbClr val="FF0000"/>
                  </a:solidFill>
                </a:rPr>
                <a:t>города </a:t>
              </a:r>
              <a:r>
                <a:rPr lang="ru-RU" sz="1400" b="1" dirty="0">
                  <a:solidFill>
                    <a:srgbClr val="FF0000"/>
                  </a:solidFill>
                </a:rPr>
                <a:t>Ханты-Мансийска»</a:t>
              </a:r>
            </a:p>
          </p:txBody>
        </p:sp>
      </p:grpSp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7230" y="5961681"/>
            <a:ext cx="687383" cy="8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990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50405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Развитие хоккея в городе Ханты-Мансийске</a:t>
            </a:r>
            <a:endParaRPr lang="ru-RU" sz="2000" b="1" dirty="0">
              <a:solidFill>
                <a:srgbClr val="0070C0"/>
              </a:solidFill>
              <a:effectLst/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6" name="Picture 9" descr="C:\Users\tilna\Desktop\img_08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82" y="740252"/>
            <a:ext cx="3431943" cy="22879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7" name="TextBox 6"/>
          <p:cNvSpPr txBox="1"/>
          <p:nvPr/>
        </p:nvSpPr>
        <p:spPr>
          <a:xfrm>
            <a:off x="395536" y="3148806"/>
            <a:ext cx="377007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Открытый турнир города Ханты-Мансийска </a:t>
            </a:r>
          </a:p>
          <a:p>
            <a:pPr algn="ctr"/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по хоккею на призы Администрации города </a:t>
            </a:r>
          </a:p>
          <a:p>
            <a:pPr algn="ctr"/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Ханты-Мансийска</a:t>
            </a:r>
            <a:endParaRPr lang="ru-RU" sz="1400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8" name="Picture 21" descr="http://admhm.ru/upload/iblock/495/_DSC46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712812"/>
            <a:ext cx="4080658" cy="27161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99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9" name="TextBox 8"/>
          <p:cNvSpPr txBox="1"/>
          <p:nvPr/>
        </p:nvSpPr>
        <p:spPr>
          <a:xfrm>
            <a:off x="4688707" y="3535127"/>
            <a:ext cx="4214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Товарищеский матч  между командой ветеранов </a:t>
            </a:r>
          </a:p>
          <a:p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спорта и сборной юношеской командой города</a:t>
            </a:r>
            <a:endParaRPr lang="ru-RU" sz="1400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0" name="Picture 10" descr="C:\Users\tilna\Desktop\img_083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58347"/>
            <a:ext cx="2841989" cy="18946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11" name="TextBox 10"/>
          <p:cNvSpPr txBox="1"/>
          <p:nvPr/>
        </p:nvSpPr>
        <p:spPr>
          <a:xfrm>
            <a:off x="107504" y="6143568"/>
            <a:ext cx="34946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I 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этап Всероссийских соревнований </a:t>
            </a:r>
          </a:p>
          <a:p>
            <a:pPr algn="ctr"/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юных хоккеистов клуба «Золотая шайба»</a:t>
            </a:r>
            <a:endParaRPr lang="ru-RU" sz="1400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2" name="Picture 11" descr="C:\Users\tilna\Desktop\img_087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070" y="4222055"/>
            <a:ext cx="1905891" cy="24716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CFFCC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3" name="Picture 22" descr="C:\Users\tilna\Desktop\img_087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244996"/>
            <a:ext cx="2562017" cy="17080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20000"/>
                <a:lumOff val="8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080" y="5913076"/>
            <a:ext cx="687383" cy="8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7924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1195</TotalTime>
  <Words>732</Words>
  <Application>Microsoft Office PowerPoint</Application>
  <PresentationFormat>Экран (4:3)</PresentationFormat>
  <Paragraphs>116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Презентация PowerPoint</vt:lpstr>
      <vt:lpstr>Презентация PowerPoint</vt:lpstr>
      <vt:lpstr>Динамика развития физической культуры и спорта  в городе Ханты-Мансийске</vt:lpstr>
      <vt:lpstr>Учреждения спорта на территории города Ханты-Мансийска</vt:lpstr>
      <vt:lpstr>Городские физкультурные и спортивные мероприятия</vt:lpstr>
      <vt:lpstr>Результаты участия сборных команд города Ханты-Мансийска в окружных и всероссийских спортивных мероприятиях</vt:lpstr>
      <vt:lpstr>Спортивное мастерство</vt:lpstr>
      <vt:lpstr>Спорт в общеобразовательных школах</vt:lpstr>
      <vt:lpstr>Развитие хоккея в городе Ханты-Мансийске</vt:lpstr>
      <vt:lpstr>Летняя кампания 2017 года</vt:lpstr>
      <vt:lpstr>Всероссийский физкультурно-спортивный комплекс «Готов к труду и обороне» (ВФСК «ГТО»)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итоги деятельности за 2016 год в сфере физической культуры и спорта</dc:title>
  <dc:creator>Тиль Наталья Алексеевна</dc:creator>
  <cp:lastModifiedBy>Киприянова Ольга Александровна</cp:lastModifiedBy>
  <cp:revision>163</cp:revision>
  <cp:lastPrinted>2017-02-10T10:41:54Z</cp:lastPrinted>
  <dcterms:created xsi:type="dcterms:W3CDTF">2017-02-09T12:01:56Z</dcterms:created>
  <dcterms:modified xsi:type="dcterms:W3CDTF">2018-04-25T09:11:20Z</dcterms:modified>
</cp:coreProperties>
</file>